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1" r:id="rId3"/>
    <p:sldId id="263" r:id="rId4"/>
    <p:sldId id="265" r:id="rId5"/>
    <p:sldId id="264" r:id="rId6"/>
    <p:sldId id="259" r:id="rId7"/>
    <p:sldId id="256" r:id="rId8"/>
    <p:sldId id="258" r:id="rId9"/>
    <p:sldId id="275" r:id="rId10"/>
    <p:sldId id="276" r:id="rId11"/>
    <p:sldId id="277" r:id="rId12"/>
    <p:sldId id="278" r:id="rId13"/>
    <p:sldId id="271" r:id="rId14"/>
    <p:sldId id="279" r:id="rId15"/>
    <p:sldId id="273" r:id="rId16"/>
    <p:sldId id="267" r:id="rId1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86" autoAdjust="0"/>
  </p:normalViewPr>
  <p:slideViewPr>
    <p:cSldViewPr snapToGrid="0">
      <p:cViewPr varScale="1">
        <p:scale>
          <a:sx n="107" d="100"/>
          <a:sy n="107" d="100"/>
        </p:scale>
        <p:origin x="1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42672-FDAD-4F74-8A8D-7EE4DEE64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51025E-D668-4C1F-8908-92B87C7AB9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39BEA8-E2F9-4FB3-A629-3F56AE8E89C2}"/>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5" name="Footer Placeholder 4">
            <a:extLst>
              <a:ext uri="{FF2B5EF4-FFF2-40B4-BE49-F238E27FC236}">
                <a16:creationId xmlns:a16="http://schemas.microsoft.com/office/drawing/2014/main" id="{05E517E3-7CC6-4B08-931F-39AD9B95E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E6EBD-0291-40D9-B82A-6BC84C82526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339195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E950-16FB-4E6B-BFC8-A670956C76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4C64CF-B4D1-4448-A3D6-EA1BF06072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44688-D8F5-48AB-8BA8-EE141701A7DA}"/>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5" name="Footer Placeholder 4">
            <a:extLst>
              <a:ext uri="{FF2B5EF4-FFF2-40B4-BE49-F238E27FC236}">
                <a16:creationId xmlns:a16="http://schemas.microsoft.com/office/drawing/2014/main" id="{03A2DEA9-1F5A-442A-AD10-F9CC815F8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0721E-5539-4015-AA60-39E5A666E93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317253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098A7-5322-449B-836D-5E5294B56D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C5A8D-07AB-468A-8D0F-A4B27FFCFB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4D4FE-1410-4C8F-A522-29623FD4AA04}"/>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5" name="Footer Placeholder 4">
            <a:extLst>
              <a:ext uri="{FF2B5EF4-FFF2-40B4-BE49-F238E27FC236}">
                <a16:creationId xmlns:a16="http://schemas.microsoft.com/office/drawing/2014/main" id="{4A471B14-A721-4730-A811-B1B44D9A1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BCBECA-8276-49C7-ACE5-9366E0E3A9EC}"/>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922410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40737-C4DD-43D7-B275-7883804DCC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1CB944-6D57-4558-B84E-5C31AA5DA6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6F3D5-F1F1-43F7-B934-7B95F4E2D69D}"/>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5" name="Footer Placeholder 4">
            <a:extLst>
              <a:ext uri="{FF2B5EF4-FFF2-40B4-BE49-F238E27FC236}">
                <a16:creationId xmlns:a16="http://schemas.microsoft.com/office/drawing/2014/main" id="{BA9E488C-14EE-4F3A-863D-956A992568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6492C-72CF-47F8-AF4D-4137BE9298F9}"/>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414458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2D60-CFD6-4797-8936-BE8895D860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8C2289-689D-4DF3-BDB0-D44F2EF57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03EF23A-A30F-40B0-BBF2-331E0C6C09BA}"/>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5" name="Footer Placeholder 4">
            <a:extLst>
              <a:ext uri="{FF2B5EF4-FFF2-40B4-BE49-F238E27FC236}">
                <a16:creationId xmlns:a16="http://schemas.microsoft.com/office/drawing/2014/main" id="{CF7B8312-DB8C-4406-82BC-68CCB0F19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610F-2268-4C3D-8982-881E649A2F6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60700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0846B-38B5-4D30-BDB2-2E230DAA44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104F9-6EA7-4693-8C46-A4F047BF7D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2D33E5-A655-42F4-AC8F-A067BED4CD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B6B515-7751-4578-ADA7-376BD6CEFC39}"/>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6" name="Footer Placeholder 5">
            <a:extLst>
              <a:ext uri="{FF2B5EF4-FFF2-40B4-BE49-F238E27FC236}">
                <a16:creationId xmlns:a16="http://schemas.microsoft.com/office/drawing/2014/main" id="{888B74FC-67D7-47FC-842D-FDD153678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2134A-0945-4D9C-BA9E-D79F0D4C9DC0}"/>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43973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2563-0BF4-430C-88C0-DCBC4A6948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B5F1AB-A222-46C9-8A8D-1B99F38732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74EEC2-0649-4DC4-832D-559F3DD7A6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0EB779-5E3F-4262-854F-D9EE2C797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4472C1-00B8-47A7-9ED6-A33D0466A7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F94DBA-3F01-4B81-A9EF-F47F4F50085F}"/>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8" name="Footer Placeholder 7">
            <a:extLst>
              <a:ext uri="{FF2B5EF4-FFF2-40B4-BE49-F238E27FC236}">
                <a16:creationId xmlns:a16="http://schemas.microsoft.com/office/drawing/2014/main" id="{14952811-787E-42ED-B1C8-68DF627CE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C229AD-3EEB-44A0-AC06-1352E172DEAA}"/>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62915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D6B05-4FE1-49A5-9589-40F156D173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32897-942B-46FC-AD8D-94A39CE6DDE5}"/>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4" name="Footer Placeholder 3">
            <a:extLst>
              <a:ext uri="{FF2B5EF4-FFF2-40B4-BE49-F238E27FC236}">
                <a16:creationId xmlns:a16="http://schemas.microsoft.com/office/drawing/2014/main" id="{1C8DF302-77B1-40A4-AF15-CCEE2D8DF5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BF17C-CCFF-45A0-8BDA-4BCA9B3BBDFF}"/>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37283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6D49B-AA26-4B16-B596-E2DA0573AD8B}"/>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3" name="Footer Placeholder 2">
            <a:extLst>
              <a:ext uri="{FF2B5EF4-FFF2-40B4-BE49-F238E27FC236}">
                <a16:creationId xmlns:a16="http://schemas.microsoft.com/office/drawing/2014/main" id="{8C861030-2EFD-43BE-999A-DE62D76B58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D70A4D-C229-48A3-9DFA-F0CCE7069762}"/>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2221808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74097-9664-4E5D-9DEF-5507F83660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05A7FD-34C8-4885-80C1-1FE594EA2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0B31D6-71D0-4E2E-87FF-A995035F6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174661-ED36-44D2-B530-ADDE796E0AFE}"/>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6" name="Footer Placeholder 5">
            <a:extLst>
              <a:ext uri="{FF2B5EF4-FFF2-40B4-BE49-F238E27FC236}">
                <a16:creationId xmlns:a16="http://schemas.microsoft.com/office/drawing/2014/main" id="{E52A0A7A-B326-451B-837F-1C337856F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7C6023-FD0D-4240-915C-2668718D6DE8}"/>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133327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0CFC-E91A-401D-824C-CF0B8C493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BADD88-E357-437F-924B-A4C8378653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07C433-35B6-48CC-B699-850AC123B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A37477-99D7-4B44-8EBD-46B12DFACE88}"/>
              </a:ext>
            </a:extLst>
          </p:cNvPr>
          <p:cNvSpPr>
            <a:spLocks noGrp="1"/>
          </p:cNvSpPr>
          <p:nvPr>
            <p:ph type="dt" sz="half" idx="10"/>
          </p:nvPr>
        </p:nvSpPr>
        <p:spPr/>
        <p:txBody>
          <a:bodyPr/>
          <a:lstStyle/>
          <a:p>
            <a:fld id="{4809E943-28DF-4D72-A7B7-61853AB7AC21}" type="datetimeFigureOut">
              <a:rPr lang="en-US" smtClean="0"/>
              <a:t>7/15/2020</a:t>
            </a:fld>
            <a:endParaRPr lang="en-US"/>
          </a:p>
        </p:txBody>
      </p:sp>
      <p:sp>
        <p:nvSpPr>
          <p:cNvPr id="6" name="Footer Placeholder 5">
            <a:extLst>
              <a:ext uri="{FF2B5EF4-FFF2-40B4-BE49-F238E27FC236}">
                <a16:creationId xmlns:a16="http://schemas.microsoft.com/office/drawing/2014/main" id="{59B8FB58-77F2-4C25-BD6A-D60325C5B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9A9315-99F8-4E5E-817F-B37E4CDAD04C}"/>
              </a:ext>
            </a:extLst>
          </p:cNvPr>
          <p:cNvSpPr>
            <a:spLocks noGrp="1"/>
          </p:cNvSpPr>
          <p:nvPr>
            <p:ph type="sldNum" sz="quarter" idx="12"/>
          </p:nvPr>
        </p:nvSpPr>
        <p:spPr/>
        <p:txBody>
          <a:bodyPr/>
          <a:lstStyle/>
          <a:p>
            <a:fld id="{F688C1B0-82DA-4863-BDD8-FB021370DC6B}" type="slidenum">
              <a:rPr lang="en-US" smtClean="0"/>
              <a:t>‹#›</a:t>
            </a:fld>
            <a:endParaRPr lang="en-US"/>
          </a:p>
        </p:txBody>
      </p:sp>
    </p:spTree>
    <p:extLst>
      <p:ext uri="{BB962C8B-B14F-4D97-AF65-F5344CB8AC3E}">
        <p14:creationId xmlns:p14="http://schemas.microsoft.com/office/powerpoint/2010/main" val="194390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125F8-476C-497F-88CD-8A2EEE8EC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5E584A-A416-4978-A8FA-2139126D26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35DF9-578C-43ED-B9C0-1A12363043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9E943-28DF-4D72-A7B7-61853AB7AC21}" type="datetimeFigureOut">
              <a:rPr lang="en-US" smtClean="0"/>
              <a:t>7/15/2020</a:t>
            </a:fld>
            <a:endParaRPr lang="en-US"/>
          </a:p>
        </p:txBody>
      </p:sp>
      <p:sp>
        <p:nvSpPr>
          <p:cNvPr id="5" name="Footer Placeholder 4">
            <a:extLst>
              <a:ext uri="{FF2B5EF4-FFF2-40B4-BE49-F238E27FC236}">
                <a16:creationId xmlns:a16="http://schemas.microsoft.com/office/drawing/2014/main" id="{EA704474-5B2A-4E34-9D11-AD56B1648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9832A-2739-4910-BC86-643B06C3D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8C1B0-82DA-4863-BDD8-FB021370DC6B}" type="slidenum">
              <a:rPr lang="en-US" smtClean="0"/>
              <a:t>‹#›</a:t>
            </a:fld>
            <a:endParaRPr lang="en-US"/>
          </a:p>
        </p:txBody>
      </p:sp>
    </p:spTree>
    <p:extLst>
      <p:ext uri="{BB962C8B-B14F-4D97-AF65-F5344CB8AC3E}">
        <p14:creationId xmlns:p14="http://schemas.microsoft.com/office/powerpoint/2010/main" val="82680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mpmasters.org/" TargetMode="External"/><Relationship Id="rId2" Type="http://schemas.openxmlformats.org/officeDocument/2006/relationships/hyperlink" Target="mailto:customerservice@campmasters.org"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opcornordering.com/"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ampmaster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mailto:customerservice@campmasters.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opcornordering.co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opcornordering.com/"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opcornordering.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2154A3-49C7-4589-B531-7AD48432DBEB}"/>
              </a:ext>
            </a:extLst>
          </p:cNvPr>
          <p:cNvSpPr txBox="1"/>
          <p:nvPr/>
        </p:nvSpPr>
        <p:spPr>
          <a:xfrm>
            <a:off x="2723977" y="10700261"/>
            <a:ext cx="6463051" cy="748988"/>
          </a:xfrm>
          <a:prstGeom prst="rect">
            <a:avLst/>
          </a:prstGeom>
          <a:noFill/>
        </p:spPr>
        <p:txBody>
          <a:bodyPr wrap="none" rtlCol="0">
            <a:spAutoFit/>
          </a:bodyPr>
          <a:lstStyle/>
          <a:p>
            <a:r>
              <a:rPr lang="en-US" sz="4267" b="1" dirty="0">
                <a:solidFill>
                  <a:srgbClr val="002060"/>
                </a:solidFill>
              </a:rPr>
              <a:t>www.popcornordering.com</a:t>
            </a:r>
          </a:p>
        </p:txBody>
      </p:sp>
      <p:sp>
        <p:nvSpPr>
          <p:cNvPr id="20" name="TextBox 19">
            <a:extLst>
              <a:ext uri="{FF2B5EF4-FFF2-40B4-BE49-F238E27FC236}">
                <a16:creationId xmlns:a16="http://schemas.microsoft.com/office/drawing/2014/main" id="{B281C53B-3AB5-409B-A896-919F012DA256}"/>
              </a:ext>
            </a:extLst>
          </p:cNvPr>
          <p:cNvSpPr txBox="1"/>
          <p:nvPr/>
        </p:nvSpPr>
        <p:spPr>
          <a:xfrm>
            <a:off x="219974" y="1306580"/>
            <a:ext cx="4640177" cy="4870564"/>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*CURRENT SCOUTS – UNIT LEADER WILL EMAIL SINGLE-SIGN ON LINK; EMAIL WILL BE FROM </a:t>
            </a:r>
            <a:r>
              <a:rPr lang="en-US" sz="1350" b="1" i="1" dirty="0">
                <a:solidFill>
                  <a:srgbClr val="FF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customerservice@campmasters.org</a:t>
            </a:r>
            <a:endParaRPr lang="en-US" sz="1350" b="1" i="1" dirty="0">
              <a:solidFill>
                <a:srgbClr val="FF0000"/>
              </a:solidFill>
              <a:latin typeface="Arial" panose="020B0604020202020204" pitchFamily="34" charset="0"/>
              <a:cs typeface="Arial" panose="020B0604020202020204" pitchFamily="34" charset="0"/>
            </a:endParaRPr>
          </a:p>
          <a:p>
            <a:endParaRPr lang="en-US" sz="1350" b="1" i="1" dirty="0">
              <a:solidFill>
                <a:srgbClr val="FF0000"/>
              </a:solidFill>
              <a:latin typeface="Arial" panose="020B0604020202020204" pitchFamily="34" charset="0"/>
              <a:cs typeface="Arial" panose="020B0604020202020204" pitchFamily="34" charset="0"/>
            </a:endParaRPr>
          </a:p>
          <a:p>
            <a:r>
              <a:rPr lang="en-US" sz="1350" b="1" dirty="0">
                <a:solidFill>
                  <a:srgbClr val="FF0000"/>
                </a:solidFill>
                <a:latin typeface="Arial" panose="020B0604020202020204" pitchFamily="34" charset="0"/>
                <a:cs typeface="Arial" panose="020B0604020202020204" pitchFamily="34" charset="0"/>
              </a:rPr>
              <a:t>NOTE:  EACH SCOUT MUST HAVE A UNIQUE EMAIL AS THEIR LOGIN.</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LOG IN SCREEN, CLICK THE LINK FOR NEW SCOUTS TO SELF-REGISTER OR TO “FIND” YOUR SCOUT ACCOUNT IF PREVIOUSLY REGISTERED</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ACCESS ALSO VIA  </a:t>
            </a:r>
            <a:r>
              <a:rPr lang="en-US" sz="1350" dirty="0">
                <a:latin typeface="Arial" panose="020B0604020202020204" pitchFamily="34" charset="0"/>
                <a:cs typeface="Arial" panose="020B0604020202020204" pitchFamily="34" charset="0"/>
                <a:hlinkClick r:id="rId3"/>
              </a:rPr>
              <a:t>WWW.CAMPMASTERS.ORG</a:t>
            </a:r>
            <a:r>
              <a:rPr lang="en-US" sz="1350" dirty="0">
                <a:latin typeface="Arial" panose="020B0604020202020204" pitchFamily="34" charset="0"/>
                <a:cs typeface="Arial" panose="020B0604020202020204" pitchFamily="34" charset="0"/>
              </a:rPr>
              <a:t>  </a:t>
            </a:r>
          </a:p>
          <a:p>
            <a:r>
              <a:rPr lang="en-US" sz="1350" dirty="0">
                <a:latin typeface="Arial" panose="020B0604020202020204" pitchFamily="34" charset="0"/>
                <a:cs typeface="Arial" panose="020B0604020202020204" pitchFamily="34" charset="0"/>
              </a:rPr>
              <a:t>FOR SIGN ON PAGE – see bottom left on screen “Council/Units/Scouts Log In Here”.  The page will be redirected to the SIGN ON PAGE to Register or “Find” your Scout Account. </a:t>
            </a: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r>
              <a:rPr lang="en-US" sz="1350" dirty="0">
                <a:latin typeface="Arial" panose="020B0604020202020204" pitchFamily="34" charset="0"/>
                <a:cs typeface="Arial" panose="020B0604020202020204" pitchFamily="34" charset="0"/>
              </a:rPr>
              <a:t> </a:t>
            </a:r>
          </a:p>
          <a:p>
            <a:r>
              <a:rPr lang="en-US" sz="1350" b="1" dirty="0">
                <a:latin typeface="Arial" panose="020B0604020202020204" pitchFamily="34" charset="0"/>
                <a:cs typeface="Arial" panose="020B0604020202020204" pitchFamily="34" charset="0"/>
              </a:rPr>
              <a:t>** use Google Chrome or Firefox Web Browser</a:t>
            </a:r>
          </a:p>
          <a:p>
            <a:endParaRPr lang="en-US" sz="1350" b="1" dirty="0">
              <a:latin typeface="Arial" panose="020B0604020202020204" pitchFamily="34" charset="0"/>
              <a:cs typeface="Arial" panose="020B0604020202020204" pitchFamily="34" charset="0"/>
            </a:endParaRPr>
          </a:p>
        </p:txBody>
      </p:sp>
      <p:sp>
        <p:nvSpPr>
          <p:cNvPr id="2" name="TextBox 1"/>
          <p:cNvSpPr txBox="1"/>
          <p:nvPr/>
        </p:nvSpPr>
        <p:spPr>
          <a:xfrm>
            <a:off x="688735" y="49401"/>
            <a:ext cx="10694881" cy="923330"/>
          </a:xfrm>
          <a:prstGeom prst="rect">
            <a:avLst/>
          </a:prstGeom>
          <a:noFill/>
        </p:spPr>
        <p:txBody>
          <a:bodyPr wrap="square" rtlCol="0">
            <a:spAutoFit/>
          </a:bodyPr>
          <a:lstStyle/>
          <a:p>
            <a:pPr algn="ctr"/>
            <a:r>
              <a:rPr lang="en-US" sz="2700" b="1" dirty="0">
                <a:solidFill>
                  <a:srgbClr val="FF0000"/>
                </a:solidFill>
                <a:latin typeface="Arial" panose="020B0604020202020204" pitchFamily="34" charset="0"/>
                <a:cs typeface="Arial" panose="020B0604020202020204" pitchFamily="34" charset="0"/>
              </a:rPr>
              <a:t>CM SYSTEM GUIDE #5 Scouts 2019 </a:t>
            </a:r>
          </a:p>
          <a:p>
            <a:pPr algn="ctr"/>
            <a:r>
              <a:rPr lang="en-US" sz="2700" b="1" dirty="0">
                <a:solidFill>
                  <a:srgbClr val="FF0000"/>
                </a:solidFill>
                <a:latin typeface="Arial" panose="020B0604020202020204" pitchFamily="34" charset="0"/>
                <a:cs typeface="Arial" panose="020B0604020202020204" pitchFamily="34" charset="0"/>
              </a:rPr>
              <a:t>Registration ** Enter Take Orders Electronically ** Sell Online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996" y="892509"/>
            <a:ext cx="7116793" cy="5335187"/>
          </a:xfrm>
          <a:prstGeom prst="rect">
            <a:avLst/>
          </a:prstGeom>
        </p:spPr>
      </p:pic>
      <p:sp>
        <p:nvSpPr>
          <p:cNvPr id="7" name="Right Arrow 6"/>
          <p:cNvSpPr/>
          <p:nvPr/>
        </p:nvSpPr>
        <p:spPr>
          <a:xfrm>
            <a:off x="1176111" y="5197654"/>
            <a:ext cx="3684040" cy="596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93882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C2D998-AC10-4692-81A3-F1060F4C97D8}"/>
              </a:ext>
            </a:extLst>
          </p:cNvPr>
          <p:cNvPicPr>
            <a:picLocks noChangeAspect="1"/>
          </p:cNvPicPr>
          <p:nvPr/>
        </p:nvPicPr>
        <p:blipFill rotWithShape="1">
          <a:blip r:embed="rId2"/>
          <a:srcRect l="25218" t="10609" r="25977" b="15345"/>
          <a:stretch/>
        </p:blipFill>
        <p:spPr>
          <a:xfrm>
            <a:off x="781878" y="292087"/>
            <a:ext cx="7354956" cy="6273826"/>
          </a:xfrm>
          <a:prstGeom prst="rect">
            <a:avLst/>
          </a:prstGeom>
        </p:spPr>
      </p:pic>
      <p:sp>
        <p:nvSpPr>
          <p:cNvPr id="3" name="TextBox 2">
            <a:extLst>
              <a:ext uri="{FF2B5EF4-FFF2-40B4-BE49-F238E27FC236}">
                <a16:creationId xmlns:a16="http://schemas.microsoft.com/office/drawing/2014/main" id="{60C6937D-E230-4B60-8F36-27109E82AA25}"/>
              </a:ext>
            </a:extLst>
          </p:cNvPr>
          <p:cNvSpPr txBox="1"/>
          <p:nvPr/>
        </p:nvSpPr>
        <p:spPr>
          <a:xfrm>
            <a:off x="8136834" y="1153515"/>
            <a:ext cx="3677479" cy="3785652"/>
          </a:xfrm>
          <a:prstGeom prst="rect">
            <a:avLst/>
          </a:prstGeom>
          <a:noFill/>
        </p:spPr>
        <p:txBody>
          <a:bodyPr wrap="square" rtlCol="0">
            <a:spAutoFit/>
          </a:bodyPr>
          <a:lstStyle/>
          <a:p>
            <a:r>
              <a:rPr lang="en-US" sz="1600" b="1" dirty="0"/>
              <a:t>SCOUT ENTERING CUSTOMER TAKE ORDER</a:t>
            </a:r>
          </a:p>
          <a:p>
            <a:endParaRPr lang="en-US" sz="1600" b="1" dirty="0"/>
          </a:p>
          <a:p>
            <a:r>
              <a:rPr lang="en-US" sz="1600" b="1" dirty="0"/>
              <a:t> Enter Customer information so you know who ordered &amp; where to deliver.</a:t>
            </a:r>
          </a:p>
          <a:p>
            <a:endParaRPr lang="en-US" sz="1600" b="1" dirty="0"/>
          </a:p>
          <a:p>
            <a:pPr marL="285750" indent="-285750">
              <a:buFontTx/>
              <a:buChar char="-"/>
            </a:pPr>
            <a:r>
              <a:rPr lang="en-US" sz="1600" b="1" dirty="0">
                <a:solidFill>
                  <a:srgbClr val="FF0000"/>
                </a:solidFill>
              </a:rPr>
              <a:t>CUSTOMER MUST PAY SCOUT FOR ALL TAKE ORDERS</a:t>
            </a:r>
            <a:r>
              <a:rPr lang="en-US" sz="1600" b="1" dirty="0"/>
              <a:t>.  If they pay cash/check/etc. check mark “Paid”.  It is recommended that funds be collected at time of order rather than at delivery to customer.</a:t>
            </a:r>
          </a:p>
          <a:p>
            <a:pPr marL="285750" indent="-285750">
              <a:buFontTx/>
              <a:buChar char="-"/>
            </a:pPr>
            <a:endParaRPr lang="en-US" sz="1600" b="1" dirty="0"/>
          </a:p>
          <a:p>
            <a:pPr marL="285750" indent="-285750">
              <a:buFontTx/>
              <a:buChar char="-"/>
            </a:pPr>
            <a:r>
              <a:rPr lang="en-US" sz="1600" b="1" dirty="0"/>
              <a:t>When complete, click “PLACE ORDER” </a:t>
            </a:r>
          </a:p>
          <a:p>
            <a:endParaRPr lang="en-US" sz="1600" b="1" dirty="0"/>
          </a:p>
        </p:txBody>
      </p:sp>
    </p:spTree>
    <p:extLst>
      <p:ext uri="{BB962C8B-B14F-4D97-AF65-F5344CB8AC3E}">
        <p14:creationId xmlns:p14="http://schemas.microsoft.com/office/powerpoint/2010/main" val="4086951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9776D2-8397-4915-88AC-D121EA4B5AE9}"/>
              </a:ext>
            </a:extLst>
          </p:cNvPr>
          <p:cNvPicPr>
            <a:picLocks noChangeAspect="1"/>
          </p:cNvPicPr>
          <p:nvPr/>
        </p:nvPicPr>
        <p:blipFill rotWithShape="1">
          <a:blip r:embed="rId2"/>
          <a:srcRect l="24130" t="3837" r="17393" b="8690"/>
          <a:stretch/>
        </p:blipFill>
        <p:spPr>
          <a:xfrm>
            <a:off x="781090" y="344557"/>
            <a:ext cx="6799155" cy="5724939"/>
          </a:xfrm>
          <a:prstGeom prst="rect">
            <a:avLst/>
          </a:prstGeom>
        </p:spPr>
      </p:pic>
      <p:sp>
        <p:nvSpPr>
          <p:cNvPr id="3" name="TextBox 2">
            <a:extLst>
              <a:ext uri="{FF2B5EF4-FFF2-40B4-BE49-F238E27FC236}">
                <a16:creationId xmlns:a16="http://schemas.microsoft.com/office/drawing/2014/main" id="{20284389-DA4B-4D76-BEA1-77967BFEA426}"/>
              </a:ext>
            </a:extLst>
          </p:cNvPr>
          <p:cNvSpPr txBox="1"/>
          <p:nvPr/>
        </p:nvSpPr>
        <p:spPr>
          <a:xfrm>
            <a:off x="7885044" y="797510"/>
            <a:ext cx="3955774" cy="4770537"/>
          </a:xfrm>
          <a:prstGeom prst="rect">
            <a:avLst/>
          </a:prstGeom>
          <a:noFill/>
        </p:spPr>
        <p:txBody>
          <a:bodyPr wrap="square" rtlCol="0">
            <a:spAutoFit/>
          </a:bodyPr>
          <a:lstStyle/>
          <a:p>
            <a:r>
              <a:rPr lang="en-US" sz="1600" b="1" dirty="0"/>
              <a:t>SCOUT ENTERING CUSTOMER TAKE ORDER</a:t>
            </a:r>
          </a:p>
          <a:p>
            <a:endParaRPr lang="en-US" sz="1600" b="1" dirty="0"/>
          </a:p>
          <a:p>
            <a:r>
              <a:rPr lang="en-US" sz="1600" b="1" dirty="0"/>
              <a:t>Screen will display the order as submitted.  </a:t>
            </a:r>
          </a:p>
          <a:p>
            <a:endParaRPr lang="en-US" sz="1600" b="1" dirty="0"/>
          </a:p>
          <a:p>
            <a:r>
              <a:rPr lang="en-US" sz="1600" b="1" dirty="0"/>
              <a:t> If you made a mistake, you can DELTE.  </a:t>
            </a:r>
          </a:p>
          <a:p>
            <a:endParaRPr lang="en-US" sz="1600" b="1" dirty="0"/>
          </a:p>
          <a:p>
            <a:r>
              <a:rPr lang="en-US" sz="1600" b="1" dirty="0"/>
              <a:t>CLICK “HOME” to go back to your DASHBOARD or CLICK “ORDER LIST” to VIEW TAKE ORDERS that Scout has entered into the CM system.</a:t>
            </a:r>
          </a:p>
          <a:p>
            <a:endParaRPr lang="en-US" sz="1600" b="1" dirty="0"/>
          </a:p>
          <a:p>
            <a:r>
              <a:rPr lang="en-US" sz="1600" b="1" i="1" dirty="0">
                <a:highlight>
                  <a:srgbClr val="FFFF00"/>
                </a:highlight>
              </a:rPr>
              <a:t>IMPORTANT:  YOUR UNIT LEADER WILL SEE ALL OF THE SCOUT TAKE ORDERS. </a:t>
            </a:r>
          </a:p>
          <a:p>
            <a:r>
              <a:rPr lang="en-US" sz="1600" b="1" i="1" dirty="0">
                <a:highlight>
                  <a:srgbClr val="FFFF00"/>
                </a:highlight>
              </a:rPr>
              <a:t>TO INSURE THERE IS NO DUPLICATION, DO </a:t>
            </a:r>
            <a:r>
              <a:rPr lang="en-US" sz="1600" b="1" i="1" dirty="0">
                <a:solidFill>
                  <a:srgbClr val="FF0000"/>
                </a:solidFill>
                <a:highlight>
                  <a:srgbClr val="FFFF00"/>
                </a:highlight>
              </a:rPr>
              <a:t>NOT </a:t>
            </a:r>
            <a:r>
              <a:rPr lang="en-US" sz="1600" b="1" i="1" dirty="0">
                <a:highlight>
                  <a:srgbClr val="FFFF00"/>
                </a:highlight>
              </a:rPr>
              <a:t>TURN IN YOUR PAPER “TAKE ORDER FORM”.  ONLY TURN IN THE PAPER FORM IF SCOUT IS NOT ENTERING TAKE ORDERS IN THE SYSTEM.</a:t>
            </a:r>
          </a:p>
          <a:p>
            <a:endParaRPr lang="en-US" sz="1600" b="1" dirty="0"/>
          </a:p>
        </p:txBody>
      </p:sp>
    </p:spTree>
    <p:extLst>
      <p:ext uri="{BB962C8B-B14F-4D97-AF65-F5344CB8AC3E}">
        <p14:creationId xmlns:p14="http://schemas.microsoft.com/office/powerpoint/2010/main" val="225544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omputer screen&#10;&#10;Description automatically generated">
            <a:extLst>
              <a:ext uri="{FF2B5EF4-FFF2-40B4-BE49-F238E27FC236}">
                <a16:creationId xmlns:a16="http://schemas.microsoft.com/office/drawing/2014/main" id="{6CB506F8-69A7-4139-8D10-995D8EEE5A51}"/>
              </a:ext>
            </a:extLst>
          </p:cNvPr>
          <p:cNvPicPr>
            <a:picLocks noChangeAspect="1"/>
          </p:cNvPicPr>
          <p:nvPr/>
        </p:nvPicPr>
        <p:blipFill rotWithShape="1">
          <a:blip r:embed="rId2"/>
          <a:srcRect l="-1472" t="13057" r="1472" b="4400"/>
          <a:stretch/>
        </p:blipFill>
        <p:spPr>
          <a:xfrm>
            <a:off x="799383" y="1364975"/>
            <a:ext cx="9904120" cy="4598505"/>
          </a:xfrm>
          <a:prstGeom prst="rect">
            <a:avLst/>
          </a:prstGeom>
        </p:spPr>
      </p:pic>
      <p:sp>
        <p:nvSpPr>
          <p:cNvPr id="3" name="TextBox 2">
            <a:extLst>
              <a:ext uri="{FF2B5EF4-FFF2-40B4-BE49-F238E27FC236}">
                <a16:creationId xmlns:a16="http://schemas.microsoft.com/office/drawing/2014/main" id="{E3815EA4-5B7C-4D27-82E4-091BBF0D2516}"/>
              </a:ext>
            </a:extLst>
          </p:cNvPr>
          <p:cNvSpPr txBox="1"/>
          <p:nvPr/>
        </p:nvSpPr>
        <p:spPr>
          <a:xfrm>
            <a:off x="1254705" y="552965"/>
            <a:ext cx="9448798" cy="338554"/>
          </a:xfrm>
          <a:prstGeom prst="rect">
            <a:avLst/>
          </a:prstGeom>
          <a:noFill/>
        </p:spPr>
        <p:txBody>
          <a:bodyPr wrap="square" rtlCol="0">
            <a:spAutoFit/>
          </a:bodyPr>
          <a:lstStyle/>
          <a:p>
            <a:r>
              <a:rPr lang="en-US" sz="1600" b="1" dirty="0"/>
              <a:t>VIEW OF SCOUT CUSTOMER TAKE ORDERS AS ENTERED INTO THE CM SYSTEM  </a:t>
            </a:r>
          </a:p>
        </p:txBody>
      </p:sp>
    </p:spTree>
    <p:extLst>
      <p:ext uri="{BB962C8B-B14F-4D97-AF65-F5344CB8AC3E}">
        <p14:creationId xmlns:p14="http://schemas.microsoft.com/office/powerpoint/2010/main" val="267607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C06DFE-E6B9-47FA-9E7E-4F86BFD15EDD}"/>
              </a:ext>
            </a:extLst>
          </p:cNvPr>
          <p:cNvPicPr>
            <a:picLocks noChangeAspect="1"/>
          </p:cNvPicPr>
          <p:nvPr/>
        </p:nvPicPr>
        <p:blipFill rotWithShape="1">
          <a:blip r:embed="rId2"/>
          <a:srcRect b="15925"/>
          <a:stretch/>
        </p:blipFill>
        <p:spPr>
          <a:xfrm>
            <a:off x="530087" y="1419328"/>
            <a:ext cx="10787270" cy="5099023"/>
          </a:xfrm>
          <a:prstGeom prst="rect">
            <a:avLst/>
          </a:prstGeom>
        </p:spPr>
      </p:pic>
      <p:sp>
        <p:nvSpPr>
          <p:cNvPr id="4" name="TextBox 3">
            <a:extLst>
              <a:ext uri="{FF2B5EF4-FFF2-40B4-BE49-F238E27FC236}">
                <a16:creationId xmlns:a16="http://schemas.microsoft.com/office/drawing/2014/main" id="{F31530C0-5EB3-4D45-9F80-E692A033A065}"/>
              </a:ext>
            </a:extLst>
          </p:cNvPr>
          <p:cNvSpPr txBox="1"/>
          <p:nvPr/>
        </p:nvSpPr>
        <p:spPr>
          <a:xfrm>
            <a:off x="308619" y="339649"/>
            <a:ext cx="11574762" cy="1231106"/>
          </a:xfrm>
          <a:prstGeom prst="rect">
            <a:avLst/>
          </a:prstGeom>
          <a:noFill/>
        </p:spPr>
        <p:txBody>
          <a:bodyPr wrap="square" rtlCol="0">
            <a:spAutoFit/>
          </a:bodyPr>
          <a:lstStyle/>
          <a:p>
            <a:r>
              <a:rPr lang="en-US" sz="20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2000" b="1" dirty="0">
                <a:solidFill>
                  <a:srgbClr val="FF0000"/>
                </a:solidFill>
              </a:rPr>
              <a:t> </a:t>
            </a:r>
            <a:r>
              <a:rPr lang="en-US" sz="2000" b="1" dirty="0"/>
              <a:t>- SCOUTS SELL ONLINE </a:t>
            </a:r>
          </a:p>
          <a:p>
            <a:r>
              <a:rPr lang="en-US" b="1" dirty="0"/>
              <a:t> ORDERS SHIPPED DIRECTLY TO THE CUSTOMER –Below is what Consumers will see: </a:t>
            </a:r>
          </a:p>
          <a:p>
            <a:r>
              <a:rPr lang="en-US" b="1" dirty="0">
                <a:solidFill>
                  <a:srgbClr val="3333CC"/>
                </a:solidFill>
              </a:rPr>
              <a:t>					</a:t>
            </a:r>
            <a:endParaRPr lang="en-US" b="1" dirty="0"/>
          </a:p>
          <a:p>
            <a:r>
              <a:rPr lang="en-US" b="1" dirty="0"/>
              <a:t>				</a:t>
            </a:r>
            <a:endParaRPr lang="en-US" b="1" dirty="0">
              <a:solidFill>
                <a:srgbClr val="3333CC"/>
              </a:solidFill>
            </a:endParaRPr>
          </a:p>
        </p:txBody>
      </p:sp>
    </p:spTree>
    <p:extLst>
      <p:ext uri="{BB962C8B-B14F-4D97-AF65-F5344CB8AC3E}">
        <p14:creationId xmlns:p14="http://schemas.microsoft.com/office/powerpoint/2010/main" val="135539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5DE24352-F315-4206-B4A0-5603A22A5584}"/>
              </a:ext>
            </a:extLst>
          </p:cNvPr>
          <p:cNvPicPr>
            <a:picLocks noChangeAspect="1"/>
          </p:cNvPicPr>
          <p:nvPr/>
        </p:nvPicPr>
        <p:blipFill rotWithShape="1">
          <a:blip r:embed="rId2">
            <a:extLst>
              <a:ext uri="{28A0092B-C50C-407E-A947-70E740481C1C}">
                <a14:useLocalDpi xmlns:a14="http://schemas.microsoft.com/office/drawing/2010/main" val="0"/>
              </a:ext>
            </a:extLst>
          </a:blip>
          <a:srcRect l="22609" r="24674" b="13899"/>
          <a:stretch/>
        </p:blipFill>
        <p:spPr>
          <a:xfrm>
            <a:off x="643467" y="1288696"/>
            <a:ext cx="5294716" cy="4280606"/>
          </a:xfrm>
          <a:prstGeom prst="rect">
            <a:avLst/>
          </a:prstGeom>
        </p:spPr>
      </p:pic>
      <p:cxnSp>
        <p:nvCxnSpPr>
          <p:cNvPr id="12" name="Straight Connector 11">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social media post&#10;&#10;Description automatically generated">
            <a:extLst>
              <a:ext uri="{FF2B5EF4-FFF2-40B4-BE49-F238E27FC236}">
                <a16:creationId xmlns:a16="http://schemas.microsoft.com/office/drawing/2014/main" id="{C5F4296D-6DF4-4677-8067-29188AB131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146" y="1123527"/>
            <a:ext cx="2104686" cy="5071533"/>
          </a:xfrm>
          <a:prstGeom prst="rect">
            <a:avLst/>
          </a:prstGeom>
        </p:spPr>
      </p:pic>
      <p:sp>
        <p:nvSpPr>
          <p:cNvPr id="4" name="Rectangle 3">
            <a:extLst>
              <a:ext uri="{FF2B5EF4-FFF2-40B4-BE49-F238E27FC236}">
                <a16:creationId xmlns:a16="http://schemas.microsoft.com/office/drawing/2014/main" id="{333FD082-A22F-4334-8156-90053CFA9B4F}"/>
              </a:ext>
            </a:extLst>
          </p:cNvPr>
          <p:cNvSpPr/>
          <p:nvPr/>
        </p:nvSpPr>
        <p:spPr>
          <a:xfrm>
            <a:off x="7653470" y="662940"/>
            <a:ext cx="3650038" cy="369332"/>
          </a:xfrm>
          <a:prstGeom prst="rect">
            <a:avLst/>
          </a:prstGeom>
        </p:spPr>
        <p:txBody>
          <a:bodyPr wrap="none">
            <a:spAutoFit/>
          </a:bodyPr>
          <a:lstStyle/>
          <a:p>
            <a:r>
              <a:rPr lang="en-US" b="1" dirty="0"/>
              <a:t>Scout “look up” from Mobile device</a:t>
            </a:r>
            <a:r>
              <a:rPr lang="en-US" b="1" dirty="0">
                <a:solidFill>
                  <a:srgbClr val="3333CC"/>
                </a:solidFill>
              </a:rPr>
              <a:t> </a:t>
            </a:r>
            <a:endParaRPr lang="en-US" dirty="0"/>
          </a:p>
        </p:txBody>
      </p:sp>
      <p:sp>
        <p:nvSpPr>
          <p:cNvPr id="5" name="Rectangle 4">
            <a:extLst>
              <a:ext uri="{FF2B5EF4-FFF2-40B4-BE49-F238E27FC236}">
                <a16:creationId xmlns:a16="http://schemas.microsoft.com/office/drawing/2014/main" id="{B0305629-5013-49D5-B8E2-7BCB5549A5E3}"/>
              </a:ext>
            </a:extLst>
          </p:cNvPr>
          <p:cNvSpPr/>
          <p:nvPr/>
        </p:nvSpPr>
        <p:spPr>
          <a:xfrm>
            <a:off x="1453333" y="754195"/>
            <a:ext cx="3974421" cy="369332"/>
          </a:xfrm>
          <a:prstGeom prst="rect">
            <a:avLst/>
          </a:prstGeom>
        </p:spPr>
        <p:txBody>
          <a:bodyPr wrap="none">
            <a:spAutoFit/>
          </a:bodyPr>
          <a:lstStyle/>
          <a:p>
            <a:r>
              <a:rPr lang="en-US" b="1" dirty="0"/>
              <a:t>Scout “look up” from a laptop or tablet.</a:t>
            </a:r>
            <a:endParaRPr lang="en-US" dirty="0"/>
          </a:p>
        </p:txBody>
      </p:sp>
    </p:spTree>
    <p:extLst>
      <p:ext uri="{BB962C8B-B14F-4D97-AF65-F5344CB8AC3E}">
        <p14:creationId xmlns:p14="http://schemas.microsoft.com/office/powerpoint/2010/main" val="29303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D4F627-C2AD-4F25-89CE-863E6C066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39" y="2186608"/>
            <a:ext cx="4723540" cy="4552122"/>
          </a:xfrm>
          <a:prstGeom prst="rect">
            <a:avLst/>
          </a:prstGeom>
        </p:spPr>
      </p:pic>
      <p:sp>
        <p:nvSpPr>
          <p:cNvPr id="6" name="TextBox 5">
            <a:extLst>
              <a:ext uri="{FF2B5EF4-FFF2-40B4-BE49-F238E27FC236}">
                <a16:creationId xmlns:a16="http://schemas.microsoft.com/office/drawing/2014/main" id="{614D07D3-63FF-44FA-B342-F09A56BDD6B1}"/>
              </a:ext>
            </a:extLst>
          </p:cNvPr>
          <p:cNvSpPr txBox="1"/>
          <p:nvPr/>
        </p:nvSpPr>
        <p:spPr>
          <a:xfrm>
            <a:off x="229639" y="740519"/>
            <a:ext cx="4198613" cy="1200329"/>
          </a:xfrm>
          <a:prstGeom prst="rect">
            <a:avLst/>
          </a:prstGeom>
          <a:noFill/>
        </p:spPr>
        <p:txBody>
          <a:bodyPr wrap="square" rtlCol="0">
            <a:spAutoFit/>
          </a:bodyPr>
          <a:lstStyle/>
          <a:p>
            <a:r>
              <a:rPr lang="en-US" b="1" dirty="0"/>
              <a:t>WHEN THE CONSUMER ENTERS THE KEYCODE OR “FINDS” THEIR SCOUT, THEY WILL SEE SCOUT INFORMATION &amp; THE PRODUCTS TO ADD TO CART</a:t>
            </a:r>
            <a:endParaRPr lang="en-US" dirty="0"/>
          </a:p>
        </p:txBody>
      </p:sp>
      <p:sp>
        <p:nvSpPr>
          <p:cNvPr id="2" name="Rectangle 1">
            <a:extLst>
              <a:ext uri="{FF2B5EF4-FFF2-40B4-BE49-F238E27FC236}">
                <a16:creationId xmlns:a16="http://schemas.microsoft.com/office/drawing/2014/main" id="{C3F03C7B-5408-4D59-B0EB-0ECE35C3D9A3}"/>
              </a:ext>
            </a:extLst>
          </p:cNvPr>
          <p:cNvSpPr/>
          <p:nvPr/>
        </p:nvSpPr>
        <p:spPr>
          <a:xfrm>
            <a:off x="229639" y="278854"/>
            <a:ext cx="3711081" cy="461665"/>
          </a:xfrm>
          <a:prstGeom prst="rect">
            <a:avLst/>
          </a:prstGeom>
        </p:spPr>
        <p:txBody>
          <a:bodyPr wrap="none">
            <a:spAutoFit/>
          </a:bodyPr>
          <a:lstStyle/>
          <a:p>
            <a:r>
              <a:rPr lang="en-US" sz="2400" b="1" dirty="0"/>
              <a:t>www.popcornordering.com</a:t>
            </a:r>
          </a:p>
        </p:txBody>
      </p:sp>
      <p:pic>
        <p:nvPicPr>
          <p:cNvPr id="7" name="Picture 6">
            <a:extLst>
              <a:ext uri="{FF2B5EF4-FFF2-40B4-BE49-F238E27FC236}">
                <a16:creationId xmlns:a16="http://schemas.microsoft.com/office/drawing/2014/main" id="{8021331E-E389-47F7-8511-234CEEF4A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377" y="993912"/>
            <a:ext cx="2516385" cy="6142941"/>
          </a:xfrm>
          <a:prstGeom prst="rect">
            <a:avLst/>
          </a:prstGeom>
        </p:spPr>
      </p:pic>
      <p:sp>
        <p:nvSpPr>
          <p:cNvPr id="8" name="TextBox 7">
            <a:extLst>
              <a:ext uri="{FF2B5EF4-FFF2-40B4-BE49-F238E27FC236}">
                <a16:creationId xmlns:a16="http://schemas.microsoft.com/office/drawing/2014/main" id="{51C12DA7-B9A9-4904-898F-758516F1B2AE}"/>
              </a:ext>
            </a:extLst>
          </p:cNvPr>
          <p:cNvSpPr txBox="1"/>
          <p:nvPr/>
        </p:nvSpPr>
        <p:spPr>
          <a:xfrm>
            <a:off x="6190792" y="509686"/>
            <a:ext cx="2608651" cy="923330"/>
          </a:xfrm>
          <a:prstGeom prst="rect">
            <a:avLst/>
          </a:prstGeom>
          <a:noFill/>
        </p:spPr>
        <p:txBody>
          <a:bodyPr wrap="square" rtlCol="0">
            <a:spAutoFit/>
          </a:bodyPr>
          <a:lstStyle/>
          <a:p>
            <a:r>
              <a:rPr lang="en-US" b="1" i="1" dirty="0"/>
              <a:t>CONSUMER VIEW IF USING A MOBILE DEVICE  </a:t>
            </a:r>
          </a:p>
          <a:p>
            <a:endParaRPr lang="en-US" dirty="0"/>
          </a:p>
        </p:txBody>
      </p:sp>
    </p:spTree>
    <p:extLst>
      <p:ext uri="{BB962C8B-B14F-4D97-AF65-F5344CB8AC3E}">
        <p14:creationId xmlns:p14="http://schemas.microsoft.com/office/powerpoint/2010/main" val="124845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8935C3-942E-4A99-9E98-561DA38CF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833" y="0"/>
            <a:ext cx="5199256" cy="6858000"/>
          </a:xfrm>
          <a:prstGeom prst="rect">
            <a:avLst/>
          </a:prstGeom>
        </p:spPr>
      </p:pic>
      <p:sp>
        <p:nvSpPr>
          <p:cNvPr id="4" name="TextBox 3">
            <a:extLst>
              <a:ext uri="{FF2B5EF4-FFF2-40B4-BE49-F238E27FC236}">
                <a16:creationId xmlns:a16="http://schemas.microsoft.com/office/drawing/2014/main" id="{9095B5DA-1B25-4BED-AABD-20BF53CB5D55}"/>
              </a:ext>
            </a:extLst>
          </p:cNvPr>
          <p:cNvSpPr txBox="1"/>
          <p:nvPr/>
        </p:nvSpPr>
        <p:spPr>
          <a:xfrm>
            <a:off x="198782" y="1768736"/>
            <a:ext cx="6107051" cy="3785652"/>
          </a:xfrm>
          <a:prstGeom prst="rect">
            <a:avLst/>
          </a:prstGeom>
          <a:noFill/>
        </p:spPr>
        <p:txBody>
          <a:bodyPr wrap="square" rtlCol="0">
            <a:spAutoFit/>
          </a:bodyPr>
          <a:lstStyle/>
          <a:p>
            <a:r>
              <a:rPr lang="en-US" sz="2000" b="1" dirty="0"/>
              <a:t>SCOUT ONLINE SELLING- CONSUMER “CHECK OUT”</a:t>
            </a:r>
          </a:p>
          <a:p>
            <a:endParaRPr lang="en-US" sz="2000" b="1" dirty="0"/>
          </a:p>
          <a:p>
            <a:pPr marL="342900" indent="-342900">
              <a:buFont typeface="Wingdings" panose="05000000000000000000" pitchFamily="2" charset="2"/>
              <a:buChar char="Ø"/>
            </a:pPr>
            <a:r>
              <a:rPr lang="en-US" sz="2000" b="1" dirty="0"/>
              <a:t>CONSUMER WILL BE EMAILED ORDER CONFIRMATION</a:t>
            </a:r>
          </a:p>
          <a:p>
            <a:endParaRPr lang="en-US" sz="2000" b="1" dirty="0"/>
          </a:p>
          <a:p>
            <a:pPr marL="342900" indent="-342900">
              <a:buFont typeface="Wingdings" panose="05000000000000000000" pitchFamily="2" charset="2"/>
              <a:buChar char="Ø"/>
            </a:pPr>
            <a:r>
              <a:rPr lang="en-US" sz="2000" b="1" dirty="0"/>
              <a:t>ORDER IS SHIPPED DIRECTLY TO CONSUMER</a:t>
            </a:r>
          </a:p>
          <a:p>
            <a:endParaRPr lang="en-US" sz="2000" b="1" dirty="0"/>
          </a:p>
          <a:p>
            <a:pPr marL="342900" indent="-342900">
              <a:buFont typeface="Wingdings" panose="05000000000000000000" pitchFamily="2" charset="2"/>
              <a:buChar char="Ø"/>
            </a:pPr>
            <a:r>
              <a:rPr lang="en-US" sz="2000" b="1" dirty="0"/>
              <a:t> PAYMENT IS MADE TO THE ORDERING SYSTEM; SCOUT DOES NOT HAVE TO DELIVER PRODUCT OR TAKE PAYMENTS</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SCOUT RECEIVES CREDIT FOR THE SALE</a:t>
            </a:r>
          </a:p>
        </p:txBody>
      </p:sp>
      <p:sp>
        <p:nvSpPr>
          <p:cNvPr id="5" name="Rectangle 4">
            <a:extLst>
              <a:ext uri="{FF2B5EF4-FFF2-40B4-BE49-F238E27FC236}">
                <a16:creationId xmlns:a16="http://schemas.microsoft.com/office/drawing/2014/main" id="{202A8B45-D38B-4D4B-9D72-949C7BC8780C}"/>
              </a:ext>
            </a:extLst>
          </p:cNvPr>
          <p:cNvSpPr/>
          <p:nvPr/>
        </p:nvSpPr>
        <p:spPr>
          <a:xfrm>
            <a:off x="309152" y="633655"/>
            <a:ext cx="3711081" cy="461665"/>
          </a:xfrm>
          <a:prstGeom prst="rect">
            <a:avLst/>
          </a:prstGeom>
        </p:spPr>
        <p:txBody>
          <a:bodyPr wrap="none">
            <a:spAutoFit/>
          </a:bodyPr>
          <a:lstStyle/>
          <a:p>
            <a:r>
              <a:rPr lang="en-US" sz="2400" b="1" dirty="0"/>
              <a:t>www.popcornordering.com</a:t>
            </a:r>
          </a:p>
        </p:txBody>
      </p:sp>
    </p:spTree>
    <p:extLst>
      <p:ext uri="{BB962C8B-B14F-4D97-AF65-F5344CB8AC3E}">
        <p14:creationId xmlns:p14="http://schemas.microsoft.com/office/powerpoint/2010/main" val="385008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742B0C-FAED-4FE9-A00C-6B75F327E63E}"/>
              </a:ext>
            </a:extLst>
          </p:cNvPr>
          <p:cNvSpPr/>
          <p:nvPr/>
        </p:nvSpPr>
        <p:spPr>
          <a:xfrm>
            <a:off x="789935" y="2029025"/>
            <a:ext cx="5968674" cy="2308324"/>
          </a:xfrm>
          <a:prstGeom prst="rect">
            <a:avLst/>
          </a:prstGeom>
        </p:spPr>
        <p:txBody>
          <a:bodyPr wrap="square">
            <a:spAutoFit/>
          </a:bodyPr>
          <a:lstStyle/>
          <a:p>
            <a:r>
              <a:rPr lang="en-US" dirty="0"/>
              <a:t>EXISTING SCOUTS ACCESS DIRECTLY TO THE CM ORDERING SITE WITH THE “EMAILED SINGLE SIGN-ON” LINK FROM YOUR UNIT LEADER.  IF YOU DO NOT RECEIVE AN EMAIL,  ACCESS VIA </a:t>
            </a:r>
            <a:r>
              <a:rPr lang="en-US" dirty="0">
                <a:solidFill>
                  <a:srgbClr val="002060"/>
                </a:solidFill>
                <a:hlinkClick r:id="rId2">
                  <a:extLst>
                    <a:ext uri="{A12FA001-AC4F-418D-AE19-62706E023703}">
                      <ahyp:hlinkClr xmlns:ahyp="http://schemas.microsoft.com/office/drawing/2018/hyperlinkcolor" val="tx"/>
                    </a:ext>
                  </a:extLst>
                </a:hlinkClick>
              </a:rPr>
              <a:t>WWW.CAMPMASTERS.ORG</a:t>
            </a:r>
            <a:r>
              <a:rPr lang="en-US" dirty="0"/>
              <a:t> FOR THIS SIGN ON PAGE</a:t>
            </a:r>
          </a:p>
          <a:p>
            <a:r>
              <a:rPr lang="en-US" dirty="0"/>
              <a:t> </a:t>
            </a:r>
          </a:p>
          <a:p>
            <a:r>
              <a:rPr lang="en-US" dirty="0"/>
              <a:t>CLICK THE BLUE LINK - NEW SCOUTS TO SELF-REGISTER;  CURRENT SCOUTS CAN “FIND” THEIR ACCOUNT BY CLICKING THIS LINK.  </a:t>
            </a:r>
          </a:p>
        </p:txBody>
      </p:sp>
      <p:pic>
        <p:nvPicPr>
          <p:cNvPr id="5" name="Picture 4">
            <a:extLst>
              <a:ext uri="{FF2B5EF4-FFF2-40B4-BE49-F238E27FC236}">
                <a16:creationId xmlns:a16="http://schemas.microsoft.com/office/drawing/2014/main" id="{FE9AAE4B-7235-4891-AD31-484969254891}"/>
              </a:ext>
            </a:extLst>
          </p:cNvPr>
          <p:cNvPicPr>
            <a:picLocks noChangeAspect="1"/>
          </p:cNvPicPr>
          <p:nvPr/>
        </p:nvPicPr>
        <p:blipFill rotWithShape="1">
          <a:blip r:embed="rId3"/>
          <a:srcRect l="38654" t="23321" r="40461" b="16349"/>
          <a:stretch/>
        </p:blipFill>
        <p:spPr>
          <a:xfrm>
            <a:off x="8121748" y="993913"/>
            <a:ext cx="2996826" cy="5446644"/>
          </a:xfrm>
          <a:prstGeom prst="rect">
            <a:avLst/>
          </a:prstGeom>
        </p:spPr>
      </p:pic>
      <p:sp>
        <p:nvSpPr>
          <p:cNvPr id="6" name="TextBox 5">
            <a:extLst>
              <a:ext uri="{FF2B5EF4-FFF2-40B4-BE49-F238E27FC236}">
                <a16:creationId xmlns:a16="http://schemas.microsoft.com/office/drawing/2014/main" id="{59199B86-30DB-4B67-A134-E3645919AC34}"/>
              </a:ext>
            </a:extLst>
          </p:cNvPr>
          <p:cNvSpPr txBox="1"/>
          <p:nvPr/>
        </p:nvSpPr>
        <p:spPr>
          <a:xfrm>
            <a:off x="238539" y="160512"/>
            <a:ext cx="10922520" cy="507831"/>
          </a:xfrm>
          <a:prstGeom prst="rect">
            <a:avLst/>
          </a:prstGeom>
          <a:noFill/>
        </p:spPr>
        <p:txBody>
          <a:bodyPr wrap="square" rtlCol="0">
            <a:spAutoFit/>
          </a:bodyPr>
          <a:lstStyle/>
          <a:p>
            <a:pPr algn="ctr"/>
            <a:r>
              <a:rPr lang="en-US" sz="2700" b="1" dirty="0">
                <a:solidFill>
                  <a:srgbClr val="FF0000"/>
                </a:solidFill>
                <a:latin typeface="Arial" panose="020B0604020202020204" pitchFamily="34" charset="0"/>
                <a:cs typeface="Arial" panose="020B0604020202020204" pitchFamily="34" charset="0"/>
              </a:rPr>
              <a:t>SCOUTS: SELF-REGISTER OR “FIND” YOUR SCOUT ACCOUNT</a:t>
            </a:r>
          </a:p>
        </p:txBody>
      </p:sp>
    </p:spTree>
    <p:extLst>
      <p:ext uri="{BB962C8B-B14F-4D97-AF65-F5344CB8AC3E}">
        <p14:creationId xmlns:p14="http://schemas.microsoft.com/office/powerpoint/2010/main" val="174415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09622C-758A-4891-8FCF-74D88B17B211}"/>
              </a:ext>
            </a:extLst>
          </p:cNvPr>
          <p:cNvSpPr txBox="1"/>
          <p:nvPr/>
        </p:nvSpPr>
        <p:spPr>
          <a:xfrm>
            <a:off x="935144" y="347716"/>
            <a:ext cx="10024404" cy="369332"/>
          </a:xfrm>
          <a:prstGeom prst="rect">
            <a:avLst/>
          </a:prstGeom>
          <a:noFill/>
        </p:spPr>
        <p:txBody>
          <a:bodyPr wrap="square" rtlCol="0">
            <a:spAutoFit/>
          </a:bodyPr>
          <a:lstStyle/>
          <a:p>
            <a:r>
              <a:rPr lang="en-US" b="1">
                <a:highlight>
                  <a:srgbClr val="FFFF00"/>
                </a:highlight>
              </a:rPr>
              <a:t>Fill in all required fields to Self Register or to Find your Scout Account.  Click “Continue” when finished.</a:t>
            </a:r>
            <a:endParaRPr lang="en-US" b="1" dirty="0">
              <a:highlight>
                <a:srgbClr val="FFFF00"/>
              </a:highlight>
            </a:endParaRPr>
          </a:p>
        </p:txBody>
      </p:sp>
      <p:pic>
        <p:nvPicPr>
          <p:cNvPr id="5" name="Picture 4">
            <a:extLst>
              <a:ext uri="{FF2B5EF4-FFF2-40B4-BE49-F238E27FC236}">
                <a16:creationId xmlns:a16="http://schemas.microsoft.com/office/drawing/2014/main" id="{C631DA91-0306-44CF-B695-E83D89597113}"/>
              </a:ext>
            </a:extLst>
          </p:cNvPr>
          <p:cNvPicPr>
            <a:picLocks noChangeAspect="1"/>
          </p:cNvPicPr>
          <p:nvPr/>
        </p:nvPicPr>
        <p:blipFill rotWithShape="1">
          <a:blip r:embed="rId2"/>
          <a:srcRect l="34305" t="18266" r="32886" b="4569"/>
          <a:stretch/>
        </p:blipFill>
        <p:spPr>
          <a:xfrm>
            <a:off x="1472418" y="984739"/>
            <a:ext cx="4009293" cy="5289451"/>
          </a:xfrm>
          <a:prstGeom prst="rect">
            <a:avLst/>
          </a:prstGeom>
        </p:spPr>
      </p:pic>
      <p:pic>
        <p:nvPicPr>
          <p:cNvPr id="6" name="Picture 5">
            <a:extLst>
              <a:ext uri="{FF2B5EF4-FFF2-40B4-BE49-F238E27FC236}">
                <a16:creationId xmlns:a16="http://schemas.microsoft.com/office/drawing/2014/main" id="{EAC0AC1D-09FA-4953-ACE8-2B0CD0E08C37}"/>
              </a:ext>
            </a:extLst>
          </p:cNvPr>
          <p:cNvPicPr>
            <a:picLocks noChangeAspect="1"/>
          </p:cNvPicPr>
          <p:nvPr/>
        </p:nvPicPr>
        <p:blipFill rotWithShape="1">
          <a:blip r:embed="rId3"/>
          <a:srcRect l="33692" t="16394" r="37000" b="6441"/>
          <a:stretch/>
        </p:blipFill>
        <p:spPr>
          <a:xfrm>
            <a:off x="6879102" y="984739"/>
            <a:ext cx="3573194" cy="5289451"/>
          </a:xfrm>
          <a:prstGeom prst="rect">
            <a:avLst/>
          </a:prstGeom>
        </p:spPr>
      </p:pic>
    </p:spTree>
    <p:extLst>
      <p:ext uri="{BB962C8B-B14F-4D97-AF65-F5344CB8AC3E}">
        <p14:creationId xmlns:p14="http://schemas.microsoft.com/office/powerpoint/2010/main" val="181482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8E596B-D2BE-48B3-9475-37DE73F474BD}"/>
              </a:ext>
            </a:extLst>
          </p:cNvPr>
          <p:cNvPicPr/>
          <p:nvPr/>
        </p:nvPicPr>
        <p:blipFill rotWithShape="1">
          <a:blip r:embed="rId2"/>
          <a:srcRect l="23895" t="1" r="24310" b="5456"/>
          <a:stretch/>
        </p:blipFill>
        <p:spPr bwMode="auto">
          <a:xfrm>
            <a:off x="6785113" y="351919"/>
            <a:ext cx="5129784" cy="5267003"/>
          </a:xfrm>
          <a:prstGeom prst="rect">
            <a:avLst/>
          </a:prstGeom>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2AD84C43-DC29-4B9A-B6E1-B3066B9F57B2}"/>
              </a:ext>
            </a:extLst>
          </p:cNvPr>
          <p:cNvSpPr txBox="1"/>
          <p:nvPr/>
        </p:nvSpPr>
        <p:spPr>
          <a:xfrm>
            <a:off x="398487" y="190962"/>
            <a:ext cx="5621964" cy="738664"/>
          </a:xfrm>
          <a:prstGeom prst="rect">
            <a:avLst/>
          </a:prstGeom>
          <a:noFill/>
        </p:spPr>
        <p:txBody>
          <a:bodyPr wrap="square" rtlCol="0">
            <a:spAutoFit/>
          </a:bodyPr>
          <a:lstStyle/>
          <a:p>
            <a:r>
              <a:rPr lang="en-US" sz="1400" b="1" dirty="0">
                <a:highlight>
                  <a:srgbClr val="FFFF00"/>
                </a:highlight>
              </a:rPr>
              <a:t>In the field “Let’s find your unit”, enter your Unit Number &amp; type.  Example:  “Pack 4071” System will display options. (If your Unit does not display, you can enter a zip code or Unit Leader Name.)</a:t>
            </a:r>
          </a:p>
        </p:txBody>
      </p:sp>
      <p:sp>
        <p:nvSpPr>
          <p:cNvPr id="5" name="TextBox 4">
            <a:extLst>
              <a:ext uri="{FF2B5EF4-FFF2-40B4-BE49-F238E27FC236}">
                <a16:creationId xmlns:a16="http://schemas.microsoft.com/office/drawing/2014/main" id="{7660CA72-D9B4-43E5-8EFE-82851C5BCE40}"/>
              </a:ext>
            </a:extLst>
          </p:cNvPr>
          <p:cNvSpPr txBox="1"/>
          <p:nvPr/>
        </p:nvSpPr>
        <p:spPr>
          <a:xfrm>
            <a:off x="7256585" y="935015"/>
            <a:ext cx="5287106" cy="646331"/>
          </a:xfrm>
          <a:prstGeom prst="rect">
            <a:avLst/>
          </a:prstGeom>
          <a:noFill/>
        </p:spPr>
        <p:txBody>
          <a:bodyPr wrap="square" rtlCol="0">
            <a:spAutoFit/>
          </a:bodyPr>
          <a:lstStyle/>
          <a:p>
            <a:endParaRPr lang="en-US" b="1" dirty="0">
              <a:highlight>
                <a:srgbClr val="FFFF00"/>
              </a:highlight>
            </a:endParaRPr>
          </a:p>
          <a:p>
            <a:r>
              <a:rPr lang="en-US" b="1" dirty="0">
                <a:highlight>
                  <a:srgbClr val="FFFF00"/>
                </a:highlight>
              </a:rPr>
              <a:t> Click on the correct Unit  to select your Unit. </a:t>
            </a:r>
          </a:p>
        </p:txBody>
      </p:sp>
      <p:pic>
        <p:nvPicPr>
          <p:cNvPr id="7" name="Picture 6"/>
          <p:cNvPicPr>
            <a:picLocks noChangeAspect="1"/>
          </p:cNvPicPr>
          <p:nvPr/>
        </p:nvPicPr>
        <p:blipFill>
          <a:blip r:embed="rId3"/>
          <a:stretch>
            <a:fillRect/>
          </a:stretch>
        </p:blipFill>
        <p:spPr>
          <a:xfrm>
            <a:off x="1491386" y="1051111"/>
            <a:ext cx="3228975" cy="2409825"/>
          </a:xfrm>
          <a:prstGeom prst="rect">
            <a:avLst/>
          </a:prstGeom>
        </p:spPr>
      </p:pic>
      <p:pic>
        <p:nvPicPr>
          <p:cNvPr id="9" name="Picture 8"/>
          <p:cNvPicPr>
            <a:picLocks noChangeAspect="1"/>
          </p:cNvPicPr>
          <p:nvPr/>
        </p:nvPicPr>
        <p:blipFill>
          <a:blip r:embed="rId4"/>
          <a:stretch>
            <a:fillRect/>
          </a:stretch>
        </p:blipFill>
        <p:spPr>
          <a:xfrm>
            <a:off x="1556581" y="4172138"/>
            <a:ext cx="3305775" cy="2424794"/>
          </a:xfrm>
          <a:prstGeom prst="rect">
            <a:avLst/>
          </a:prstGeom>
        </p:spPr>
      </p:pic>
      <p:sp>
        <p:nvSpPr>
          <p:cNvPr id="10" name="TextBox 9">
            <a:extLst>
              <a:ext uri="{FF2B5EF4-FFF2-40B4-BE49-F238E27FC236}">
                <a16:creationId xmlns:a16="http://schemas.microsoft.com/office/drawing/2014/main" id="{2AD84C43-DC29-4B9A-B6E1-B3066B9F57B2}"/>
              </a:ext>
            </a:extLst>
          </p:cNvPr>
          <p:cNvSpPr txBox="1"/>
          <p:nvPr/>
        </p:nvSpPr>
        <p:spPr>
          <a:xfrm>
            <a:off x="156514" y="3218031"/>
            <a:ext cx="6105910" cy="954107"/>
          </a:xfrm>
          <a:prstGeom prst="rect">
            <a:avLst/>
          </a:prstGeom>
          <a:noFill/>
        </p:spPr>
        <p:txBody>
          <a:bodyPr wrap="square" rtlCol="0">
            <a:spAutoFit/>
          </a:bodyPr>
          <a:lstStyle/>
          <a:p>
            <a:r>
              <a:rPr lang="en-US" sz="1400" b="1" dirty="0">
                <a:highlight>
                  <a:srgbClr val="FFFF00"/>
                </a:highlight>
              </a:rPr>
              <a:t>If you get the message below you are already registered in the system.  You can go ahead and sign in, </a:t>
            </a:r>
            <a:r>
              <a:rPr lang="en-US" sz="1400" b="1" dirty="0">
                <a:solidFill>
                  <a:srgbClr val="FF0000"/>
                </a:solidFill>
                <a:highlight>
                  <a:srgbClr val="FFFF00"/>
                </a:highlight>
              </a:rPr>
              <a:t>OR </a:t>
            </a:r>
            <a:r>
              <a:rPr lang="en-US" sz="1400" b="1" dirty="0">
                <a:highlight>
                  <a:srgbClr val="FFFF00"/>
                </a:highlight>
              </a:rPr>
              <a:t>click Register to make sure you are in the correct Unit or to MOVE Scout to a NEW/Different Unit.  You will then search for the new Unit by typing in the new Unit number in “ Lets find your Unit” </a:t>
            </a:r>
          </a:p>
        </p:txBody>
      </p:sp>
    </p:spTree>
    <p:extLst>
      <p:ext uri="{BB962C8B-B14F-4D97-AF65-F5344CB8AC3E}">
        <p14:creationId xmlns:p14="http://schemas.microsoft.com/office/powerpoint/2010/main" val="98531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9DAE96-2130-4EB8-8A8D-924107A937B8}"/>
              </a:ext>
            </a:extLst>
          </p:cNvPr>
          <p:cNvPicPr/>
          <p:nvPr/>
        </p:nvPicPr>
        <p:blipFill rotWithShape="1">
          <a:blip r:embed="rId2"/>
          <a:srcRect l="33950" t="18984" r="31456" b="54712"/>
          <a:stretch/>
        </p:blipFill>
        <p:spPr bwMode="auto">
          <a:xfrm>
            <a:off x="6421035" y="2331986"/>
            <a:ext cx="5129784" cy="2194028"/>
          </a:xfrm>
          <a:prstGeom prst="rect">
            <a:avLst/>
          </a:prstGeom>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46AF1508-BF27-4C71-88D5-D5B75854E43D}"/>
              </a:ext>
            </a:extLst>
          </p:cNvPr>
          <p:cNvPicPr/>
          <p:nvPr/>
        </p:nvPicPr>
        <p:blipFill rotWithShape="1">
          <a:blip r:embed="rId3"/>
          <a:srcRect l="29064" r="27855" b="40073"/>
          <a:stretch/>
        </p:blipFill>
        <p:spPr bwMode="auto">
          <a:xfrm>
            <a:off x="641180" y="1422089"/>
            <a:ext cx="5129784" cy="4013822"/>
          </a:xfrm>
          <a:prstGeom prst="rect">
            <a:avLst/>
          </a:prstGeom>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AA9E6DD-2832-451B-AA67-90BFAEE7A756}"/>
              </a:ext>
            </a:extLst>
          </p:cNvPr>
          <p:cNvSpPr txBox="1"/>
          <p:nvPr/>
        </p:nvSpPr>
        <p:spPr>
          <a:xfrm>
            <a:off x="464234" y="636868"/>
            <a:ext cx="11479237" cy="923330"/>
          </a:xfrm>
          <a:prstGeom prst="rect">
            <a:avLst/>
          </a:prstGeom>
          <a:noFill/>
        </p:spPr>
        <p:txBody>
          <a:bodyPr wrap="square" rtlCol="0">
            <a:spAutoFit/>
          </a:bodyPr>
          <a:lstStyle/>
          <a:p>
            <a:r>
              <a:rPr lang="en-US" b="1" dirty="0">
                <a:highlight>
                  <a:srgbClr val="FFFF00"/>
                </a:highlight>
              </a:rPr>
              <a:t>Click “Register”.   You will receive an email from </a:t>
            </a:r>
            <a:r>
              <a:rPr lang="en-US" b="1" dirty="0">
                <a:solidFill>
                  <a:srgbClr val="FF0000"/>
                </a:solidFill>
                <a:highlight>
                  <a:srgbClr val="FFFF00"/>
                </a:highlight>
                <a:hlinkClick r:id="rId4">
                  <a:extLst>
                    <a:ext uri="{A12FA001-AC4F-418D-AE19-62706E023703}">
                      <ahyp:hlinkClr xmlns:ahyp="http://schemas.microsoft.com/office/drawing/2018/hyperlinkcolor" val="tx"/>
                    </a:ext>
                  </a:extLst>
                </a:hlinkClick>
              </a:rPr>
              <a:t>customerservice@campmasters.org</a:t>
            </a:r>
            <a:r>
              <a:rPr lang="en-US" b="1" dirty="0">
                <a:solidFill>
                  <a:srgbClr val="FF0000"/>
                </a:solidFill>
                <a:highlight>
                  <a:srgbClr val="FFFF00"/>
                </a:highlight>
              </a:rPr>
              <a:t> </a:t>
            </a:r>
            <a:r>
              <a:rPr lang="en-US" b="1" dirty="0">
                <a:highlight>
                  <a:srgbClr val="FFFF00"/>
                </a:highlight>
              </a:rPr>
              <a:t>with a Sign-On Link to finish your Registration and access the CM System. </a:t>
            </a:r>
          </a:p>
          <a:p>
            <a:endParaRPr lang="en-US" b="1" dirty="0">
              <a:highlight>
                <a:srgbClr val="FFFF00"/>
              </a:highlight>
            </a:endParaRPr>
          </a:p>
        </p:txBody>
      </p:sp>
    </p:spTree>
    <p:extLst>
      <p:ext uri="{BB962C8B-B14F-4D97-AF65-F5344CB8AC3E}">
        <p14:creationId xmlns:p14="http://schemas.microsoft.com/office/powerpoint/2010/main" val="86001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FD74FE-81A0-4D7F-BAB7-33FA782EE111}"/>
              </a:ext>
            </a:extLst>
          </p:cNvPr>
          <p:cNvPicPr>
            <a:picLocks noChangeAspect="1"/>
          </p:cNvPicPr>
          <p:nvPr/>
        </p:nvPicPr>
        <p:blipFill rotWithShape="1">
          <a:blip r:embed="rId2"/>
          <a:srcRect t="10081"/>
          <a:stretch/>
        </p:blipFill>
        <p:spPr>
          <a:xfrm>
            <a:off x="261762" y="1180222"/>
            <a:ext cx="11347142" cy="5339587"/>
          </a:xfrm>
          <a:prstGeom prst="rect">
            <a:avLst/>
          </a:prstGeom>
        </p:spPr>
      </p:pic>
      <p:sp>
        <p:nvSpPr>
          <p:cNvPr id="3" name="Arrow: Up 2">
            <a:extLst>
              <a:ext uri="{FF2B5EF4-FFF2-40B4-BE49-F238E27FC236}">
                <a16:creationId xmlns:a16="http://schemas.microsoft.com/office/drawing/2014/main" id="{7BD7D93E-5971-40DD-A26E-F63501C323C4}"/>
              </a:ext>
            </a:extLst>
          </p:cNvPr>
          <p:cNvSpPr/>
          <p:nvPr/>
        </p:nvSpPr>
        <p:spPr>
          <a:xfrm>
            <a:off x="10450077" y="2681928"/>
            <a:ext cx="355146" cy="97840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7FEDD4-843C-44C4-8E8F-57D7DF0FA2BE}"/>
              </a:ext>
            </a:extLst>
          </p:cNvPr>
          <p:cNvSpPr txBox="1"/>
          <p:nvPr/>
        </p:nvSpPr>
        <p:spPr>
          <a:xfrm>
            <a:off x="4611757" y="3335746"/>
            <a:ext cx="6718425" cy="1754326"/>
          </a:xfrm>
          <a:prstGeom prst="rect">
            <a:avLst/>
          </a:prstGeom>
          <a:noFill/>
        </p:spPr>
        <p:txBody>
          <a:bodyPr wrap="square" rtlCol="0">
            <a:spAutoFit/>
          </a:bodyPr>
          <a:lstStyle/>
          <a:p>
            <a:r>
              <a:rPr lang="en-US" b="1" dirty="0"/>
              <a:t>Click under  SCOUT NAME, “Account”  to update set a secure password &amp; change/update your email.  **If you forget your password, go to the log-in screen, type your email, and click “forgot password”.  System will send you an email to reset your OWN password.  </a:t>
            </a:r>
          </a:p>
          <a:p>
            <a:endParaRPr lang="en-US" dirty="0"/>
          </a:p>
        </p:txBody>
      </p:sp>
      <p:sp>
        <p:nvSpPr>
          <p:cNvPr id="6" name="TextBox 5">
            <a:extLst>
              <a:ext uri="{FF2B5EF4-FFF2-40B4-BE49-F238E27FC236}">
                <a16:creationId xmlns:a16="http://schemas.microsoft.com/office/drawing/2014/main" id="{85948BB6-E671-4AE6-BD0F-EAEEE34D56B4}"/>
              </a:ext>
            </a:extLst>
          </p:cNvPr>
          <p:cNvSpPr txBox="1"/>
          <p:nvPr/>
        </p:nvSpPr>
        <p:spPr>
          <a:xfrm>
            <a:off x="261762" y="429466"/>
            <a:ext cx="11479237" cy="646331"/>
          </a:xfrm>
          <a:prstGeom prst="rect">
            <a:avLst/>
          </a:prstGeom>
          <a:noFill/>
        </p:spPr>
        <p:txBody>
          <a:bodyPr wrap="square" rtlCol="0">
            <a:spAutoFit/>
          </a:bodyPr>
          <a:lstStyle/>
          <a:p>
            <a:r>
              <a:rPr lang="en-US" b="1" dirty="0">
                <a:highlight>
                  <a:srgbClr val="FFFF00"/>
                </a:highlight>
              </a:rPr>
              <a:t>FIRST TIME LOG IN TO CM SYSTEM, the DASHBOARD will display YOUR information – Name, Unit#, Council Name, and District Name.  If this is NOT your information please contact your UNIT LEADER.  </a:t>
            </a:r>
          </a:p>
        </p:txBody>
      </p:sp>
      <p:sp>
        <p:nvSpPr>
          <p:cNvPr id="7" name="Arrow: Up 6">
            <a:extLst>
              <a:ext uri="{FF2B5EF4-FFF2-40B4-BE49-F238E27FC236}">
                <a16:creationId xmlns:a16="http://schemas.microsoft.com/office/drawing/2014/main" id="{E64541F2-E223-4594-8784-FDEFE5DCDBB9}"/>
              </a:ext>
            </a:extLst>
          </p:cNvPr>
          <p:cNvSpPr/>
          <p:nvPr/>
        </p:nvSpPr>
        <p:spPr>
          <a:xfrm rot="15028327">
            <a:off x="4883343" y="281640"/>
            <a:ext cx="355146" cy="288858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70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AD2B4E-92FB-40F6-9393-BB1B5EA1E593}"/>
              </a:ext>
            </a:extLst>
          </p:cNvPr>
          <p:cNvPicPr>
            <a:picLocks noChangeAspect="1"/>
          </p:cNvPicPr>
          <p:nvPr/>
        </p:nvPicPr>
        <p:blipFill rotWithShape="1">
          <a:blip r:embed="rId2"/>
          <a:srcRect t="10351"/>
          <a:stretch/>
        </p:blipFill>
        <p:spPr>
          <a:xfrm>
            <a:off x="463389" y="874370"/>
            <a:ext cx="10880035" cy="5483820"/>
          </a:xfrm>
          <a:prstGeom prst="rect">
            <a:avLst/>
          </a:prstGeom>
        </p:spPr>
      </p:pic>
      <p:sp>
        <p:nvSpPr>
          <p:cNvPr id="3" name="Arrow: Left 2">
            <a:extLst>
              <a:ext uri="{FF2B5EF4-FFF2-40B4-BE49-F238E27FC236}">
                <a16:creationId xmlns:a16="http://schemas.microsoft.com/office/drawing/2014/main" id="{3DC7F8EC-3F89-446E-A032-4CB46B51A278}"/>
              </a:ext>
            </a:extLst>
          </p:cNvPr>
          <p:cNvSpPr/>
          <p:nvPr/>
        </p:nvSpPr>
        <p:spPr>
          <a:xfrm>
            <a:off x="3300534" y="2577151"/>
            <a:ext cx="978408" cy="2559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F551E5-6AB6-4348-B368-53C924344D8B}"/>
              </a:ext>
            </a:extLst>
          </p:cNvPr>
          <p:cNvSpPr txBox="1"/>
          <p:nvPr/>
        </p:nvSpPr>
        <p:spPr>
          <a:xfrm>
            <a:off x="4404238" y="2047198"/>
            <a:ext cx="6727588" cy="1077218"/>
          </a:xfrm>
          <a:prstGeom prst="rect">
            <a:avLst/>
          </a:prstGeom>
          <a:noFill/>
        </p:spPr>
        <p:txBody>
          <a:bodyPr wrap="square" rtlCol="0">
            <a:spAutoFit/>
          </a:bodyPr>
          <a:lstStyle/>
          <a:p>
            <a:r>
              <a:rPr lang="en-US" sz="1600" b="1" dirty="0"/>
              <a:t>SET UP PROFILE, ADD IMAGE,  &amp; EMAIL CUSTOMERS YOUR KEYCODE SO THEY CAN PLACE ORDERS ONLINE VIA THE CM ONLINE SHOPPING CART:   </a:t>
            </a:r>
            <a:r>
              <a:rPr lang="en-US" sz="16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1600" b="1" dirty="0">
                <a:solidFill>
                  <a:srgbClr val="FF0000"/>
                </a:solidFill>
              </a:rPr>
              <a:t>.  These orders are shipped directly to the CUSTOMER.</a:t>
            </a:r>
          </a:p>
        </p:txBody>
      </p:sp>
      <p:sp>
        <p:nvSpPr>
          <p:cNvPr id="10" name="Arrow: Left 9">
            <a:extLst>
              <a:ext uri="{FF2B5EF4-FFF2-40B4-BE49-F238E27FC236}">
                <a16:creationId xmlns:a16="http://schemas.microsoft.com/office/drawing/2014/main" id="{ED1F9220-106C-425B-A085-14B965A3BB70}"/>
              </a:ext>
            </a:extLst>
          </p:cNvPr>
          <p:cNvSpPr/>
          <p:nvPr/>
        </p:nvSpPr>
        <p:spPr>
          <a:xfrm>
            <a:off x="3495459" y="3767304"/>
            <a:ext cx="978408" cy="24779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9D1BC8-8A59-4B90-B3BA-C8657656339D}"/>
              </a:ext>
            </a:extLst>
          </p:cNvPr>
          <p:cNvSpPr txBox="1"/>
          <p:nvPr/>
        </p:nvSpPr>
        <p:spPr>
          <a:xfrm>
            <a:off x="4714406" y="3305639"/>
            <a:ext cx="4018778" cy="923330"/>
          </a:xfrm>
          <a:prstGeom prst="rect">
            <a:avLst/>
          </a:prstGeom>
          <a:noFill/>
        </p:spPr>
        <p:txBody>
          <a:bodyPr wrap="square" rtlCol="0">
            <a:spAutoFit/>
          </a:bodyPr>
          <a:lstStyle/>
          <a:p>
            <a:r>
              <a:rPr lang="en-US" b="1" dirty="0"/>
              <a:t>Under “Links” </a:t>
            </a:r>
          </a:p>
          <a:p>
            <a:r>
              <a:rPr lang="en-US" b="1" dirty="0"/>
              <a:t>Scout can VIEW customer online orders</a:t>
            </a:r>
          </a:p>
          <a:p>
            <a:r>
              <a:rPr lang="en-US" b="1" dirty="0"/>
              <a:t>Scout can enter TAKE ORDERS**  </a:t>
            </a:r>
          </a:p>
        </p:txBody>
      </p:sp>
      <p:sp>
        <p:nvSpPr>
          <p:cNvPr id="12" name="TextBox 11">
            <a:extLst>
              <a:ext uri="{FF2B5EF4-FFF2-40B4-BE49-F238E27FC236}">
                <a16:creationId xmlns:a16="http://schemas.microsoft.com/office/drawing/2014/main" id="{B5FD22D1-B88A-47D4-BBB3-250B366A3172}"/>
              </a:ext>
            </a:extLst>
          </p:cNvPr>
          <p:cNvSpPr txBox="1"/>
          <p:nvPr/>
        </p:nvSpPr>
        <p:spPr>
          <a:xfrm>
            <a:off x="596784" y="5058525"/>
            <a:ext cx="11343861" cy="830997"/>
          </a:xfrm>
          <a:prstGeom prst="rect">
            <a:avLst/>
          </a:prstGeom>
          <a:noFill/>
        </p:spPr>
        <p:txBody>
          <a:bodyPr wrap="square" rtlCol="0">
            <a:spAutoFit/>
          </a:bodyPr>
          <a:lstStyle/>
          <a:p>
            <a:r>
              <a:rPr lang="en-US" sz="1600" b="1" dirty="0">
                <a:highlight>
                  <a:srgbClr val="FFFF00"/>
                </a:highlight>
              </a:rPr>
              <a:t>**Scouts are not required to enter Take Orders in the system.  They can still turn in their TAKE ORDER FORM to the Unit Leader and the UNIT LEADER will enter these orders for the Scout.  </a:t>
            </a:r>
            <a:r>
              <a:rPr lang="en-US" sz="1600" b="1" dirty="0">
                <a:solidFill>
                  <a:srgbClr val="FF0000"/>
                </a:solidFill>
                <a:highlight>
                  <a:srgbClr val="FFFF00"/>
                </a:highlight>
              </a:rPr>
              <a:t>DO NOT ENTER </a:t>
            </a:r>
            <a:r>
              <a:rPr lang="en-US" sz="1600" b="1" u="sng" dirty="0">
                <a:solidFill>
                  <a:srgbClr val="FF0000"/>
                </a:solidFill>
                <a:highlight>
                  <a:srgbClr val="FFFF00"/>
                </a:highlight>
              </a:rPr>
              <a:t>AND</a:t>
            </a:r>
            <a:r>
              <a:rPr lang="en-US" sz="1600" b="1" dirty="0">
                <a:solidFill>
                  <a:srgbClr val="FF0000"/>
                </a:solidFill>
                <a:highlight>
                  <a:srgbClr val="FFFF00"/>
                </a:highlight>
              </a:rPr>
              <a:t> GIVE TO UNIT LEADER OR YOUR ORDER COULD BE PLACED TWICE.  ALL TAKE ORDERS are shipped to Council &amp; distributed to the UNIT LEADER.</a:t>
            </a:r>
          </a:p>
        </p:txBody>
      </p:sp>
    </p:spTree>
    <p:extLst>
      <p:ext uri="{BB962C8B-B14F-4D97-AF65-F5344CB8AC3E}">
        <p14:creationId xmlns:p14="http://schemas.microsoft.com/office/powerpoint/2010/main" val="72166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60B22-30AF-4FD0-B167-1B61AAA191FB}"/>
              </a:ext>
            </a:extLst>
          </p:cNvPr>
          <p:cNvPicPr>
            <a:picLocks noChangeAspect="1"/>
          </p:cNvPicPr>
          <p:nvPr/>
        </p:nvPicPr>
        <p:blipFill rotWithShape="1">
          <a:blip r:embed="rId2"/>
          <a:srcRect t="9816" b="5963"/>
          <a:stretch/>
        </p:blipFill>
        <p:spPr>
          <a:xfrm>
            <a:off x="92765" y="1060174"/>
            <a:ext cx="12006470" cy="5685183"/>
          </a:xfrm>
          <a:prstGeom prst="rect">
            <a:avLst/>
          </a:prstGeom>
        </p:spPr>
      </p:pic>
      <p:sp>
        <p:nvSpPr>
          <p:cNvPr id="3" name="TextBox 2">
            <a:extLst>
              <a:ext uri="{FF2B5EF4-FFF2-40B4-BE49-F238E27FC236}">
                <a16:creationId xmlns:a16="http://schemas.microsoft.com/office/drawing/2014/main" id="{B58BE61A-F4AA-471D-9337-E6C3FD3F2D84}"/>
              </a:ext>
            </a:extLst>
          </p:cNvPr>
          <p:cNvSpPr txBox="1"/>
          <p:nvPr/>
        </p:nvSpPr>
        <p:spPr>
          <a:xfrm>
            <a:off x="7421216" y="1674674"/>
            <a:ext cx="4041914" cy="1815882"/>
          </a:xfrm>
          <a:prstGeom prst="rect">
            <a:avLst/>
          </a:prstGeom>
          <a:noFill/>
        </p:spPr>
        <p:txBody>
          <a:bodyPr wrap="square" rtlCol="0">
            <a:spAutoFit/>
          </a:bodyPr>
          <a:lstStyle/>
          <a:p>
            <a:r>
              <a:rPr lang="en-US" sz="1600" b="1" dirty="0"/>
              <a:t>Scout can upload picture &amp; write a personal note in box provided.  Email friends and family using the field “Invite Someone to Support You”.  The email will contain a link to take the consumer directly to the Scout’s ordering page:</a:t>
            </a:r>
            <a:r>
              <a:rPr lang="en-US" sz="1600" b="1" dirty="0">
                <a:solidFill>
                  <a:srgbClr val="FF0000"/>
                </a:solidFill>
              </a:rPr>
              <a:t> </a:t>
            </a:r>
            <a:r>
              <a:rPr lang="en-US" sz="16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1600" b="1" dirty="0">
                <a:solidFill>
                  <a:srgbClr val="FF0000"/>
                </a:solidFill>
              </a:rPr>
              <a:t>*</a:t>
            </a:r>
          </a:p>
          <a:p>
            <a:endParaRPr lang="en-US" sz="1600" b="1" dirty="0"/>
          </a:p>
        </p:txBody>
      </p:sp>
      <p:sp>
        <p:nvSpPr>
          <p:cNvPr id="5" name="TextBox 4">
            <a:extLst>
              <a:ext uri="{FF2B5EF4-FFF2-40B4-BE49-F238E27FC236}">
                <a16:creationId xmlns:a16="http://schemas.microsoft.com/office/drawing/2014/main" id="{699DA29C-ADCE-49C1-9C37-B28FF67F3A68}"/>
              </a:ext>
            </a:extLst>
          </p:cNvPr>
          <p:cNvSpPr txBox="1"/>
          <p:nvPr/>
        </p:nvSpPr>
        <p:spPr>
          <a:xfrm>
            <a:off x="1696279" y="5382327"/>
            <a:ext cx="10296939" cy="1077218"/>
          </a:xfrm>
          <a:prstGeom prst="rect">
            <a:avLst/>
          </a:prstGeom>
          <a:noFill/>
        </p:spPr>
        <p:txBody>
          <a:bodyPr wrap="square" rtlCol="0">
            <a:spAutoFit/>
          </a:bodyPr>
          <a:lstStyle/>
          <a:p>
            <a:r>
              <a:rPr lang="en-US" sz="1600" b="1" dirty="0">
                <a:solidFill>
                  <a:srgbClr val="FF0000"/>
                </a:solidFill>
              </a:rPr>
              <a:t>* </a:t>
            </a:r>
            <a:r>
              <a:rPr lang="en-US" sz="1600" b="1" dirty="0"/>
              <a:t>Consumers can still just go directly to URL:  </a:t>
            </a:r>
            <a:r>
              <a:rPr lang="en-US" sz="1600" b="1" dirty="0">
                <a:solidFill>
                  <a:srgbClr val="FF0000"/>
                </a:solidFill>
                <a:hlinkClick r:id="rId3">
                  <a:extLst>
                    <a:ext uri="{A12FA001-AC4F-418D-AE19-62706E023703}">
                      <ahyp:hlinkClr xmlns:ahyp="http://schemas.microsoft.com/office/drawing/2018/hyperlinkcolor" val="tx"/>
                    </a:ext>
                  </a:extLst>
                </a:hlinkClick>
              </a:rPr>
              <a:t>www.popcornordering.com</a:t>
            </a:r>
            <a:r>
              <a:rPr lang="en-US" sz="1600" b="1" dirty="0">
                <a:solidFill>
                  <a:srgbClr val="FF0000"/>
                </a:solidFill>
              </a:rPr>
              <a:t> </a:t>
            </a:r>
            <a:r>
              <a:rPr lang="en-US" sz="1600" b="1" dirty="0"/>
              <a:t>and enter the New Scout Keycode.  To get credit for the Sale, the consumer </a:t>
            </a:r>
            <a:r>
              <a:rPr lang="en-US" sz="1600" b="1" dirty="0">
                <a:solidFill>
                  <a:srgbClr val="FF0000"/>
                </a:solidFill>
              </a:rPr>
              <a:t>must</a:t>
            </a:r>
            <a:r>
              <a:rPr lang="en-US" sz="1600" b="1" dirty="0"/>
              <a:t> enter the Keycode.  PLEASE NOTE:  All keycodes are </a:t>
            </a:r>
            <a:r>
              <a:rPr lang="en-US" sz="1600" b="1" dirty="0">
                <a:highlight>
                  <a:srgbClr val="FFFF00"/>
                </a:highlight>
              </a:rPr>
              <a:t>NEW</a:t>
            </a:r>
            <a:r>
              <a:rPr lang="en-US" sz="1600" b="1" dirty="0"/>
              <a:t> for 2019.  The page will display the Scout Name that is getting credit for the online sale. </a:t>
            </a:r>
          </a:p>
          <a:p>
            <a:endParaRPr lang="en-US" sz="1600" b="1" dirty="0"/>
          </a:p>
        </p:txBody>
      </p:sp>
    </p:spTree>
    <p:extLst>
      <p:ext uri="{BB962C8B-B14F-4D97-AF65-F5344CB8AC3E}">
        <p14:creationId xmlns:p14="http://schemas.microsoft.com/office/powerpoint/2010/main" val="248906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C2ED0-062A-4D3D-A0FE-5E3D1DBB6D72}"/>
              </a:ext>
            </a:extLst>
          </p:cNvPr>
          <p:cNvSpPr txBox="1"/>
          <p:nvPr/>
        </p:nvSpPr>
        <p:spPr>
          <a:xfrm>
            <a:off x="1371601" y="238513"/>
            <a:ext cx="9448798" cy="1077218"/>
          </a:xfrm>
          <a:prstGeom prst="rect">
            <a:avLst/>
          </a:prstGeom>
          <a:noFill/>
        </p:spPr>
        <p:txBody>
          <a:bodyPr wrap="square" rtlCol="0">
            <a:spAutoFit/>
          </a:bodyPr>
          <a:lstStyle/>
          <a:p>
            <a:r>
              <a:rPr lang="en-US" sz="1600" b="1" dirty="0"/>
              <a:t>DIRECTIONS FOR SCOUT TO ENTER CUSTOMER TAKE ORDER USING THE CAMP MASTERS SYSTEM.  FROM YOUR SCOUT DASHBOARD, click the link “Place a Take Order”.  System will show the products available to select for your customer.  Click </a:t>
            </a:r>
            <a:r>
              <a:rPr lang="en-US" sz="1600" b="1" dirty="0">
                <a:hlinkClick r:id="rId2">
                  <a:extLst>
                    <a:ext uri="{A12FA001-AC4F-418D-AE19-62706E023703}">
                      <ahyp:hlinkClr xmlns:ahyp="http://schemas.microsoft.com/office/drawing/2018/hyperlinkcolor" val="tx"/>
                    </a:ext>
                  </a:extLst>
                </a:hlinkClick>
              </a:rPr>
              <a:t>“Add to Cart”</a:t>
            </a:r>
            <a:r>
              <a:rPr lang="en-US" sz="1600" b="1" dirty="0"/>
              <a:t>.  If finished, click “View Cart” </a:t>
            </a:r>
          </a:p>
          <a:p>
            <a:endParaRPr lang="en-US" sz="1600" b="1" dirty="0"/>
          </a:p>
        </p:txBody>
      </p:sp>
      <p:pic>
        <p:nvPicPr>
          <p:cNvPr id="4" name="Picture 3">
            <a:extLst>
              <a:ext uri="{FF2B5EF4-FFF2-40B4-BE49-F238E27FC236}">
                <a16:creationId xmlns:a16="http://schemas.microsoft.com/office/drawing/2014/main" id="{A958D3CC-8538-4DD0-92EB-6BD9AFAB2163}"/>
              </a:ext>
            </a:extLst>
          </p:cNvPr>
          <p:cNvPicPr>
            <a:picLocks noChangeAspect="1"/>
          </p:cNvPicPr>
          <p:nvPr/>
        </p:nvPicPr>
        <p:blipFill rotWithShape="1">
          <a:blip r:embed="rId3"/>
          <a:srcRect l="15217" t="11769" r="16522" b="4585"/>
          <a:stretch/>
        </p:blipFill>
        <p:spPr>
          <a:xfrm>
            <a:off x="1497495" y="1069510"/>
            <a:ext cx="8706679" cy="5998387"/>
          </a:xfrm>
          <a:prstGeom prst="rect">
            <a:avLst/>
          </a:prstGeom>
        </p:spPr>
      </p:pic>
    </p:spTree>
    <p:extLst>
      <p:ext uri="{BB962C8B-B14F-4D97-AF65-F5344CB8AC3E}">
        <p14:creationId xmlns:p14="http://schemas.microsoft.com/office/powerpoint/2010/main" val="217150194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1091</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Marketing4</dc:creator>
  <cp:lastModifiedBy>Barbara Clark</cp:lastModifiedBy>
  <cp:revision>13</cp:revision>
  <cp:lastPrinted>2019-08-26T21:05:52Z</cp:lastPrinted>
  <dcterms:created xsi:type="dcterms:W3CDTF">2019-05-01T14:34:07Z</dcterms:created>
  <dcterms:modified xsi:type="dcterms:W3CDTF">2020-07-15T20:08:24Z</dcterms:modified>
</cp:coreProperties>
</file>